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nton" pitchFamily="2" charset="77"/>
      <p:regular r:id="rId12"/>
    </p:embeddedFont>
    <p:embeddedFont>
      <p:font typeface="Muli Bold" pitchFamily="2" charset="77"/>
      <p:regular r:id="rId13"/>
      <p:bold r:id="rId14"/>
    </p:embeddedFont>
    <p:embeddedFont>
      <p:font typeface="Muli Bold Bold" pitchFamily="2" charset="77"/>
      <p:regular r:id="rId15"/>
      <p:bold r:id="rId16"/>
    </p:embeddedFont>
    <p:embeddedFont>
      <p:font typeface="Muli Regular" pitchFamily="2" charset="77"/>
      <p:regular r:id="rId17"/>
    </p:embeddedFont>
    <p:embeddedFont>
      <p:font typeface="Open Sans Italics" panose="020B0606030504020204" pitchFamily="34" charset="0"/>
      <p:regular r:id="rId18"/>
      <p:italic r:id="rId19"/>
    </p:embeddedFont>
    <p:embeddedFont>
      <p:font typeface="Questrial" pitchFamily="2" charset="7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94599" autoAdjust="0"/>
  </p:normalViewPr>
  <p:slideViewPr>
    <p:cSldViewPr>
      <p:cViewPr varScale="1">
        <p:scale>
          <a:sx n="70" d="100"/>
          <a:sy n="70" d="100"/>
        </p:scale>
        <p:origin x="192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testify.xyz/?locale=b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ntestify.xyz/?locale=b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6776" y="0"/>
            <a:ext cx="7081224" cy="10287000"/>
            <a:chOff x="0" y="0"/>
            <a:chExt cx="18650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014" cy="2709333"/>
            </a:xfrm>
            <a:custGeom>
              <a:avLst/>
              <a:gdLst/>
              <a:ahLst/>
              <a:cxnLst/>
              <a:rect l="l" t="t" r="r" b="b"/>
              <a:pathLst>
                <a:path w="1865014" h="2709333">
                  <a:moveTo>
                    <a:pt x="0" y="0"/>
                  </a:moveTo>
                  <a:lnTo>
                    <a:pt x="1865014" y="0"/>
                  </a:lnTo>
                  <a:lnTo>
                    <a:pt x="18650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C9E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650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21443" y="2639777"/>
            <a:ext cx="6245113" cy="5007445"/>
          </a:xfrm>
          <a:custGeom>
            <a:avLst/>
            <a:gdLst/>
            <a:ahLst/>
            <a:cxnLst/>
            <a:rect l="l" t="t" r="r" b="b"/>
            <a:pathLst>
              <a:path w="6245113" h="5007445">
                <a:moveTo>
                  <a:pt x="0" y="0"/>
                </a:moveTo>
                <a:lnTo>
                  <a:pt x="6245114" y="0"/>
                </a:lnTo>
                <a:lnTo>
                  <a:pt x="6245114" y="5007446"/>
                </a:lnTo>
                <a:lnTo>
                  <a:pt x="0" y="5007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09625"/>
            <a:ext cx="6983728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CONTESTIFY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00287" y="7292826"/>
            <a:ext cx="5859013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5E5BA9"/>
                </a:solidFill>
                <a:latin typeface="Anton"/>
                <a:ea typeface="Anton"/>
                <a:cs typeface="Anton"/>
                <a:sym typeface="Anton"/>
              </a:rPr>
              <a:t>КОДА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325229"/>
            <a:ext cx="6983728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>
                    <a:alpha val="14902"/>
                  </a:srgbClr>
                </a:solidFill>
                <a:latin typeface="Anton"/>
                <a:ea typeface="Anton"/>
                <a:cs typeface="Anton"/>
                <a:sym typeface="Anton"/>
              </a:rPr>
              <a:t>CONTESTIFY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00287" y="5777221"/>
            <a:ext cx="6396208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5E5BA9">
                    <a:alpha val="14902"/>
                  </a:srgbClr>
                </a:solidFill>
                <a:latin typeface="Anton"/>
                <a:ea typeface="Anton"/>
                <a:cs typeface="Anton"/>
                <a:sym typeface="Anton"/>
              </a:rPr>
              <a:t>ПОКОРИ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19027" y="990600"/>
            <a:ext cx="3040273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i="1">
                <a:solidFill>
                  <a:srgbClr val="5E5BA9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KAMEN KANEV</a:t>
            </a:r>
          </a:p>
          <a:p>
            <a:pPr algn="r">
              <a:lnSpc>
                <a:spcPts val="2940"/>
              </a:lnSpc>
            </a:pPr>
            <a:r>
              <a:rPr lang="en-US" sz="2100" i="1">
                <a:solidFill>
                  <a:srgbClr val="5E5BA9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STEFAN TODOROV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56" y="1521026"/>
            <a:ext cx="4746322" cy="3805687"/>
          </a:xfrm>
          <a:custGeom>
            <a:avLst/>
            <a:gdLst/>
            <a:ahLst/>
            <a:cxnLst/>
            <a:rect l="l" t="t" r="r" b="b"/>
            <a:pathLst>
              <a:path w="4746322" h="3805687">
                <a:moveTo>
                  <a:pt x="0" y="0"/>
                </a:moveTo>
                <a:lnTo>
                  <a:pt x="4746321" y="0"/>
                </a:lnTo>
                <a:lnTo>
                  <a:pt x="4746321" y="3805687"/>
                </a:lnTo>
                <a:lnTo>
                  <a:pt x="0" y="380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235744" y="4967938"/>
            <a:ext cx="9816511" cy="23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0"/>
              </a:lnSpc>
              <a:spcBef>
                <a:spcPct val="0"/>
              </a:spcBef>
            </a:pPr>
            <a:r>
              <a:rPr lang="en-US" sz="14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ОЧАКВАМЕ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4131" y="6870440"/>
            <a:ext cx="17139738" cy="238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85"/>
              </a:lnSpc>
              <a:spcBef>
                <a:spcPct val="0"/>
              </a:spcBef>
            </a:pPr>
            <a:r>
              <a:rPr lang="en-US" sz="13989">
                <a:solidFill>
                  <a:srgbClr val="FC9E19"/>
                </a:solidFill>
                <a:latin typeface="Anton"/>
                <a:ea typeface="Anton"/>
                <a:cs typeface="Anton"/>
                <a:sym typeface="Anton"/>
              </a:rPr>
              <a:t>ВАШИТЕ ВЪПРОСИ!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1953261"/>
            <a:ext cx="1984477" cy="42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68">
                <a:solidFill>
                  <a:srgbClr val="F5EEE0"/>
                </a:solidFill>
                <a:latin typeface="Questrial"/>
                <a:ea typeface="Questrial"/>
                <a:cs typeface="Questrial"/>
                <a:sym typeface="Questrial"/>
              </a:rPr>
              <a:t>PRESENTERS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785494"/>
            <a:ext cx="1984477" cy="42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68">
                <a:solidFill>
                  <a:srgbClr val="F5EEE0"/>
                </a:solidFill>
                <a:latin typeface="Questrial"/>
                <a:ea typeface="Questrial"/>
                <a:cs typeface="Questrial"/>
                <a:sym typeface="Questrial"/>
              </a:rPr>
              <a:t>INSTITUTION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29739" y="1953261"/>
            <a:ext cx="2973207" cy="42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68">
                <a:solidFill>
                  <a:srgbClr val="F5EEE0"/>
                </a:solidFill>
                <a:latin typeface="Questrial"/>
                <a:ea typeface="Questrial"/>
                <a:cs typeface="Questrial"/>
                <a:sym typeface="Questrial"/>
              </a:rPr>
              <a:t>PROJECT LEADER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29739" y="3785494"/>
            <a:ext cx="1984477" cy="42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68">
                <a:solidFill>
                  <a:srgbClr val="F5EEE0"/>
                </a:solidFill>
                <a:latin typeface="Questrial"/>
                <a:ea typeface="Questrial"/>
                <a:cs typeface="Questrial"/>
                <a:sym typeface="Questrial"/>
              </a:rPr>
              <a:t>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525810"/>
            <a:ext cx="3495856" cy="78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6"/>
              </a:lnSpc>
            </a:pPr>
            <a:r>
              <a:rPr lang="en-US" sz="2232">
                <a:solidFill>
                  <a:srgbClr val="F5EEE0"/>
                </a:solidFill>
                <a:latin typeface="Questrial"/>
                <a:ea typeface="Questrial"/>
                <a:cs typeface="Questrial"/>
                <a:sym typeface="Questrial"/>
              </a:rPr>
              <a:t>Kamen Kanev</a:t>
            </a:r>
          </a:p>
          <a:p>
            <a:pPr algn="l">
              <a:lnSpc>
                <a:spcPts val="3126"/>
              </a:lnSpc>
            </a:pPr>
            <a:r>
              <a:rPr lang="en-US" sz="2232">
                <a:solidFill>
                  <a:srgbClr val="F5EEE0"/>
                </a:solidFill>
                <a:latin typeface="Questrial"/>
                <a:ea typeface="Questrial"/>
                <a:cs typeface="Questrial"/>
                <a:sym typeface="Questrial"/>
              </a:rPr>
              <a:t>Stefan Todorov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4358044"/>
            <a:ext cx="2529648" cy="78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6"/>
              </a:lnSpc>
            </a:pPr>
            <a:r>
              <a:rPr lang="en-US" sz="2232">
                <a:solidFill>
                  <a:srgbClr val="F5EEE0"/>
                </a:solidFill>
                <a:latin typeface="Questrial"/>
                <a:ea typeface="Questrial"/>
                <a:cs typeface="Questrial"/>
                <a:sym typeface="Questrial"/>
              </a:rPr>
              <a:t>PPMG “Dobri Chintulov” Sliven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29739" y="2525810"/>
            <a:ext cx="3168578" cy="39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6"/>
              </a:lnSpc>
            </a:pPr>
            <a:r>
              <a:rPr lang="en-US" sz="2232">
                <a:solidFill>
                  <a:srgbClr val="F5EEE0"/>
                </a:solidFill>
                <a:latin typeface="Questrial"/>
                <a:ea typeface="Questrial"/>
                <a:cs typeface="Questrial"/>
                <a:sym typeface="Questrial"/>
              </a:rPr>
              <a:t>Stefka Petkova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29739" y="4358044"/>
            <a:ext cx="3168578" cy="39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6"/>
              </a:lnSpc>
            </a:pPr>
            <a:r>
              <a:rPr lang="en-US" sz="2232" u="sng">
                <a:solidFill>
                  <a:srgbClr val="F5EEE0"/>
                </a:solidFill>
                <a:latin typeface="Questrial"/>
                <a:ea typeface="Questrial"/>
                <a:cs typeface="Questrial"/>
                <a:sym typeface="Questrial"/>
                <a:hlinkClick r:id="rId4" tooltip="https://contestify.xyz/?locale=bg"/>
              </a:rPr>
              <a:t>contestify.xyz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C9E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0794" y="1321663"/>
            <a:ext cx="10646137" cy="170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2"/>
              </a:lnSpc>
              <a:spcBef>
                <a:spcPct val="0"/>
              </a:spcBef>
            </a:pPr>
            <a:r>
              <a:rPr lang="en-US" sz="99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СЪДЪРЖАНИЕ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2702" y="3785784"/>
            <a:ext cx="5273069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AutoNum type="arabicPeriod"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Общ преглед</a:t>
            </a:r>
          </a:p>
          <a:p>
            <a:pPr marL="453390" lvl="1" indent="-226695" algn="just">
              <a:lnSpc>
                <a:spcPts val="2940"/>
              </a:lnSpc>
              <a:buAutoNum type="arabicPeriod"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Конкурентни решения</a:t>
            </a:r>
          </a:p>
          <a:p>
            <a:pPr marL="453390" lvl="1" indent="-226695" algn="just">
              <a:lnSpc>
                <a:spcPts val="2940"/>
              </a:lnSpc>
              <a:buAutoNum type="arabicPeriod"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Цели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   3.1. Целеви групи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   3.2. Бъдещи планове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   4. Контакти</a:t>
            </a:r>
          </a:p>
        </p:txBody>
      </p:sp>
      <p:sp>
        <p:nvSpPr>
          <p:cNvPr id="7" name="Freeform 7"/>
          <p:cNvSpPr/>
          <p:nvPr/>
        </p:nvSpPr>
        <p:spPr>
          <a:xfrm>
            <a:off x="9957656" y="3833409"/>
            <a:ext cx="6120689" cy="4907679"/>
          </a:xfrm>
          <a:custGeom>
            <a:avLst/>
            <a:gdLst/>
            <a:ahLst/>
            <a:cxnLst/>
            <a:rect l="l" t="t" r="r" b="b"/>
            <a:pathLst>
              <a:path w="6120689" h="4907679">
                <a:moveTo>
                  <a:pt x="0" y="0"/>
                </a:moveTo>
                <a:lnTo>
                  <a:pt x="6120688" y="0"/>
                </a:lnTo>
                <a:lnTo>
                  <a:pt x="6120688" y="4907680"/>
                </a:lnTo>
                <a:lnTo>
                  <a:pt x="0" y="4907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56" y="1028700"/>
            <a:ext cx="4746322" cy="3805687"/>
          </a:xfrm>
          <a:custGeom>
            <a:avLst/>
            <a:gdLst/>
            <a:ahLst/>
            <a:cxnLst/>
            <a:rect l="l" t="t" r="r" b="b"/>
            <a:pathLst>
              <a:path w="4746322" h="3805687">
                <a:moveTo>
                  <a:pt x="0" y="0"/>
                </a:moveTo>
                <a:lnTo>
                  <a:pt x="4746321" y="0"/>
                </a:lnTo>
                <a:lnTo>
                  <a:pt x="4746321" y="3805687"/>
                </a:lnTo>
                <a:lnTo>
                  <a:pt x="0" y="380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4559378"/>
            <a:chOff x="0" y="0"/>
            <a:chExt cx="2408296" cy="12008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1200824"/>
            </a:xfrm>
            <a:custGeom>
              <a:avLst/>
              <a:gdLst/>
              <a:ahLst/>
              <a:cxnLst/>
              <a:rect l="l" t="t" r="r" b="b"/>
              <a:pathLst>
                <a:path w="2408296" h="1200824">
                  <a:moveTo>
                    <a:pt x="0" y="0"/>
                  </a:moveTo>
                  <a:lnTo>
                    <a:pt x="2408296" y="0"/>
                  </a:lnTo>
                  <a:lnTo>
                    <a:pt x="2408296" y="1200824"/>
                  </a:lnTo>
                  <a:lnTo>
                    <a:pt x="0" y="1200824"/>
                  </a:lnTo>
                  <a:close/>
                </a:path>
              </a:pathLst>
            </a:custGeom>
            <a:solidFill>
              <a:srgbClr val="FC9E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1238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548243" y="1028700"/>
            <a:ext cx="3594479" cy="2699127"/>
          </a:xfrm>
          <a:custGeom>
            <a:avLst/>
            <a:gdLst/>
            <a:ahLst/>
            <a:cxnLst/>
            <a:rect l="l" t="t" r="r" b="b"/>
            <a:pathLst>
              <a:path w="3594479" h="2699127">
                <a:moveTo>
                  <a:pt x="0" y="0"/>
                </a:moveTo>
                <a:lnTo>
                  <a:pt x="3594479" y="0"/>
                </a:lnTo>
                <a:lnTo>
                  <a:pt x="3594479" y="2699127"/>
                </a:lnTo>
                <a:lnTo>
                  <a:pt x="0" y="269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08856" y="5313193"/>
            <a:ext cx="6983728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ОБЩ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8856" y="6828798"/>
            <a:ext cx="6983728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C9E19"/>
                </a:solidFill>
                <a:latin typeface="Anton"/>
                <a:ea typeface="Anton"/>
                <a:cs typeface="Anton"/>
                <a:sym typeface="Anton"/>
              </a:rPr>
              <a:t>ПРЕГЛЕД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4553808"/>
            <a:ext cx="7271851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Contestify е модерно уеб приложение, което позволява на организаторите лесно да създават, управляват и автоматизират кодови състезания, осигурявайки безпроблемна среда за тестване и проверка на решенията на участниците.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6574379"/>
            <a:ext cx="7271851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Особен фокус е поставен върху интеграцията с GitHub, което позволява на участниците да разработват цели проекти, а не само единични файлове с код. Потребностите от такава платформа произтичат от необходимостта за по-ефективно и безпроблемно провеждане на състезания, които включват комплексни проекти, изискващи координация и управление на множество файлове.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C9E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55847" y="5765722"/>
            <a:ext cx="3963603" cy="3178089"/>
          </a:xfrm>
          <a:custGeom>
            <a:avLst/>
            <a:gdLst/>
            <a:ahLst/>
            <a:cxnLst/>
            <a:rect l="l" t="t" r="r" b="b"/>
            <a:pathLst>
              <a:path w="3963603" h="3178089">
                <a:moveTo>
                  <a:pt x="0" y="0"/>
                </a:moveTo>
                <a:lnTo>
                  <a:pt x="3963603" y="0"/>
                </a:lnTo>
                <a:lnTo>
                  <a:pt x="3963603" y="3178089"/>
                </a:lnTo>
                <a:lnTo>
                  <a:pt x="0" y="3178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37528" y="2212900"/>
            <a:ext cx="2828447" cy="2427322"/>
          </a:xfrm>
          <a:custGeom>
            <a:avLst/>
            <a:gdLst/>
            <a:ahLst/>
            <a:cxnLst/>
            <a:rect l="l" t="t" r="r" b="b"/>
            <a:pathLst>
              <a:path w="2828447" h="2427322">
                <a:moveTo>
                  <a:pt x="0" y="0"/>
                </a:moveTo>
                <a:lnTo>
                  <a:pt x="2828447" y="0"/>
                </a:lnTo>
                <a:lnTo>
                  <a:pt x="2828447" y="2427322"/>
                </a:lnTo>
                <a:lnTo>
                  <a:pt x="0" y="2427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465975" y="7354767"/>
            <a:ext cx="2520634" cy="2520634"/>
          </a:xfrm>
          <a:custGeom>
            <a:avLst/>
            <a:gdLst/>
            <a:ahLst/>
            <a:cxnLst/>
            <a:rect l="l" t="t" r="r" b="b"/>
            <a:pathLst>
              <a:path w="2520634" h="2520634">
                <a:moveTo>
                  <a:pt x="0" y="0"/>
                </a:moveTo>
                <a:lnTo>
                  <a:pt x="2520634" y="0"/>
                </a:lnTo>
                <a:lnTo>
                  <a:pt x="2520634" y="2520634"/>
                </a:lnTo>
                <a:lnTo>
                  <a:pt x="0" y="2520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65183" y="5802085"/>
            <a:ext cx="2812999" cy="2812999"/>
          </a:xfrm>
          <a:custGeom>
            <a:avLst/>
            <a:gdLst/>
            <a:ahLst/>
            <a:cxnLst/>
            <a:rect l="l" t="t" r="r" b="b"/>
            <a:pathLst>
              <a:path w="2812999" h="2812999">
                <a:moveTo>
                  <a:pt x="0" y="0"/>
                </a:moveTo>
                <a:lnTo>
                  <a:pt x="2812999" y="0"/>
                </a:lnTo>
                <a:lnTo>
                  <a:pt x="2812999" y="2812999"/>
                </a:lnTo>
                <a:lnTo>
                  <a:pt x="0" y="28129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8847" y="6754452"/>
            <a:ext cx="2322905" cy="2322905"/>
          </a:xfrm>
          <a:custGeom>
            <a:avLst/>
            <a:gdLst/>
            <a:ahLst/>
            <a:cxnLst/>
            <a:rect l="l" t="t" r="r" b="b"/>
            <a:pathLst>
              <a:path w="2322905" h="2322905">
                <a:moveTo>
                  <a:pt x="0" y="0"/>
                </a:moveTo>
                <a:lnTo>
                  <a:pt x="2322905" y="0"/>
                </a:lnTo>
                <a:lnTo>
                  <a:pt x="2322905" y="2322905"/>
                </a:lnTo>
                <a:lnTo>
                  <a:pt x="0" y="23229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630561" y="4587456"/>
            <a:ext cx="5534622" cy="2767311"/>
          </a:xfrm>
          <a:custGeom>
            <a:avLst/>
            <a:gdLst/>
            <a:ahLst/>
            <a:cxnLst/>
            <a:rect l="l" t="t" r="r" b="b"/>
            <a:pathLst>
              <a:path w="5534622" h="2767311">
                <a:moveTo>
                  <a:pt x="0" y="0"/>
                </a:moveTo>
                <a:lnTo>
                  <a:pt x="5534622" y="0"/>
                </a:lnTo>
                <a:lnTo>
                  <a:pt x="5534622" y="2767311"/>
                </a:lnTo>
                <a:lnTo>
                  <a:pt x="0" y="27673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864332" y="1662421"/>
            <a:ext cx="10555118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ИЗПОЛЗВАНИ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32513" y="3178026"/>
            <a:ext cx="10186937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C9E19"/>
                </a:solidFill>
                <a:latin typeface="Anton"/>
                <a:ea typeface="Anton"/>
                <a:cs typeface="Anton"/>
                <a:sym typeface="Anton"/>
              </a:rPr>
              <a:t>ТЕХНОЛОГИИ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56" y="1028700"/>
            <a:ext cx="4746322" cy="3805687"/>
          </a:xfrm>
          <a:custGeom>
            <a:avLst/>
            <a:gdLst/>
            <a:ahLst/>
            <a:cxnLst/>
            <a:rect l="l" t="t" r="r" b="b"/>
            <a:pathLst>
              <a:path w="4746322" h="3805687">
                <a:moveTo>
                  <a:pt x="0" y="0"/>
                </a:moveTo>
                <a:lnTo>
                  <a:pt x="4746321" y="0"/>
                </a:lnTo>
                <a:lnTo>
                  <a:pt x="4746321" y="3805687"/>
                </a:lnTo>
                <a:lnTo>
                  <a:pt x="0" y="380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5727622"/>
            <a:ext cx="9144000" cy="4559378"/>
            <a:chOff x="0" y="0"/>
            <a:chExt cx="2408296" cy="12008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1200824"/>
            </a:xfrm>
            <a:custGeom>
              <a:avLst/>
              <a:gdLst/>
              <a:ahLst/>
              <a:cxnLst/>
              <a:rect l="l" t="t" r="r" b="b"/>
              <a:pathLst>
                <a:path w="2408296" h="1200824">
                  <a:moveTo>
                    <a:pt x="0" y="0"/>
                  </a:moveTo>
                  <a:lnTo>
                    <a:pt x="2408296" y="0"/>
                  </a:lnTo>
                  <a:lnTo>
                    <a:pt x="2408296" y="1200824"/>
                  </a:lnTo>
                  <a:lnTo>
                    <a:pt x="0" y="1200824"/>
                  </a:lnTo>
                  <a:close/>
                </a:path>
              </a:pathLst>
            </a:custGeom>
            <a:solidFill>
              <a:srgbClr val="FC9E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1238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548243" y="6756322"/>
            <a:ext cx="3594479" cy="2699127"/>
          </a:xfrm>
          <a:custGeom>
            <a:avLst/>
            <a:gdLst/>
            <a:ahLst/>
            <a:cxnLst/>
            <a:rect l="l" t="t" r="r" b="b"/>
            <a:pathLst>
              <a:path w="3594479" h="2699127">
                <a:moveTo>
                  <a:pt x="0" y="0"/>
                </a:moveTo>
                <a:lnTo>
                  <a:pt x="3594479" y="0"/>
                </a:lnTo>
                <a:lnTo>
                  <a:pt x="3594479" y="2699127"/>
                </a:lnTo>
                <a:lnTo>
                  <a:pt x="0" y="269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116852" y="457200"/>
            <a:ext cx="204493" cy="4686300"/>
          </a:xfrm>
          <a:custGeom>
            <a:avLst/>
            <a:gdLst/>
            <a:ahLst/>
            <a:cxnLst/>
            <a:rect l="l" t="t" r="r" b="b"/>
            <a:pathLst>
              <a:path w="204493" h="4686300">
                <a:moveTo>
                  <a:pt x="0" y="0"/>
                </a:moveTo>
                <a:lnTo>
                  <a:pt x="204493" y="0"/>
                </a:lnTo>
                <a:lnTo>
                  <a:pt x="204493" y="4686300"/>
                </a:lnTo>
                <a:lnTo>
                  <a:pt x="0" y="468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43597" y="4291111"/>
            <a:ext cx="10055103" cy="186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КОНКУРЕНТИ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4988" y="5903934"/>
            <a:ext cx="7698980" cy="186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9600" dirty="0">
                <a:solidFill>
                  <a:srgbClr val="FC9E19"/>
                </a:solidFill>
                <a:latin typeface="Anton"/>
                <a:ea typeface="Anton"/>
                <a:cs typeface="Anton"/>
                <a:sym typeface="Anton"/>
              </a:rPr>
              <a:t>РЕШЕНИЯ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53883" y="304800"/>
            <a:ext cx="524351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SOFTUNI JUDGE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6000" y="1028700"/>
            <a:ext cx="4018597" cy="1295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DMOJ.CA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36626" y="2800350"/>
            <a:ext cx="4878025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Конкурента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платформа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която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обаче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въпреки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отворения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си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код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,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не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позволява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свободен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достъп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на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потребителите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както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и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не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предоставя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интеграция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с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Github</a:t>
            </a:r>
            <a:endParaRPr lang="en-US" sz="2100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03709" y="2766060"/>
            <a:ext cx="4878025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Платформа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с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остарял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дизайн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и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функционалност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Липсва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пряка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конкуренция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поради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липсата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на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основната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функционалност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на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Contestify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- </a:t>
            </a:r>
            <a:r>
              <a:rPr lang="en-US" sz="2100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Github</a:t>
            </a:r>
            <a:r>
              <a:rPr lang="en-US" sz="2100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integration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52136" y="442533"/>
            <a:ext cx="6983728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091"/>
              </a:lnSpc>
              <a:spcBef>
                <a:spcPct val="0"/>
              </a:spcBef>
            </a:pPr>
            <a:r>
              <a:rPr lang="en-US" sz="11494" u="none" strike="noStrike">
                <a:solidFill>
                  <a:srgbClr val="FC9E19"/>
                </a:solidFill>
                <a:latin typeface="Anton"/>
                <a:ea typeface="Anton"/>
                <a:cs typeface="Anton"/>
                <a:sym typeface="Anton"/>
              </a:rPr>
              <a:t>ЦЕЛИ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00016" y="3237936"/>
            <a:ext cx="5972525" cy="2877346"/>
            <a:chOff x="0" y="0"/>
            <a:chExt cx="4778020" cy="2301877"/>
          </a:xfrm>
        </p:grpSpPr>
        <p:sp>
          <p:nvSpPr>
            <p:cNvPr id="4" name="Freeform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8591" y="6401641"/>
            <a:ext cx="5972525" cy="2877346"/>
            <a:chOff x="0" y="0"/>
            <a:chExt cx="4778020" cy="2301877"/>
          </a:xfrm>
        </p:grpSpPr>
        <p:sp>
          <p:nvSpPr>
            <p:cNvPr id="6" name="Freeform 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39686" y="3237936"/>
            <a:ext cx="5972525" cy="2877346"/>
            <a:chOff x="0" y="0"/>
            <a:chExt cx="4778020" cy="2301877"/>
          </a:xfrm>
        </p:grpSpPr>
        <p:sp>
          <p:nvSpPr>
            <p:cNvPr id="8" name="Freeform 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39686" y="6401641"/>
            <a:ext cx="5972525" cy="2877346"/>
            <a:chOff x="0" y="0"/>
            <a:chExt cx="4778020" cy="2301877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778020" cy="2301877"/>
            </a:xfrm>
            <a:custGeom>
              <a:avLst/>
              <a:gdLst/>
              <a:ahLst/>
              <a:cxnLst/>
              <a:rect l="l" t="t" r="r" b="b"/>
              <a:pathLst>
                <a:path w="4778020" h="2301877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779356" y="3237936"/>
            <a:ext cx="5208628" cy="6041050"/>
            <a:chOff x="0" y="0"/>
            <a:chExt cx="4166903" cy="4832840"/>
          </a:xfrm>
        </p:grpSpPr>
        <p:sp>
          <p:nvSpPr>
            <p:cNvPr id="12" name="Freeform 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166903" cy="4832840"/>
            </a:xfrm>
            <a:custGeom>
              <a:avLst/>
              <a:gdLst/>
              <a:ahLst/>
              <a:cxnLst/>
              <a:rect l="l" t="t" r="r" b="b"/>
              <a:pathLst>
                <a:path w="4166903" h="4832840">
                  <a:moveTo>
                    <a:pt x="4042442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42443" y="0"/>
                  </a:lnTo>
                  <a:cubicBezTo>
                    <a:pt x="4111023" y="0"/>
                    <a:pt x="4166903" y="55880"/>
                    <a:pt x="4166903" y="124460"/>
                  </a:cubicBezTo>
                  <a:lnTo>
                    <a:pt x="4166903" y="4708380"/>
                  </a:lnTo>
                  <a:cubicBezTo>
                    <a:pt x="4166903" y="4776960"/>
                    <a:pt x="4111023" y="4832840"/>
                    <a:pt x="4042443" y="48328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8627" y="3562760"/>
            <a:ext cx="4772452" cy="2410290"/>
            <a:chOff x="0" y="0"/>
            <a:chExt cx="6363270" cy="321372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843010" cy="691386"/>
              <a:chOff x="0" y="0"/>
              <a:chExt cx="1760412" cy="660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760412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4538" y="99101"/>
              <a:ext cx="1433934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67794"/>
              <a:ext cx="6363270" cy="1445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Удобен за всеки интерфест, позволяващ създаване на състезания и участия в тях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45162"/>
              <a:ext cx="6363270" cy="529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Леснен и бърз интерфейс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139722" y="3562760"/>
            <a:ext cx="4772452" cy="2410290"/>
            <a:chOff x="0" y="0"/>
            <a:chExt cx="6363270" cy="321372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843010" cy="691386"/>
              <a:chOff x="0" y="0"/>
              <a:chExt cx="1760412" cy="660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60412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04538" y="99101"/>
              <a:ext cx="1433934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E2C4B"/>
                  </a:solidFill>
                  <a:latin typeface="Muli Bold"/>
                  <a:ea typeface="Muli Bold"/>
                  <a:cs typeface="Muli Bold"/>
                  <a:sym typeface="Muli Bold"/>
                </a:rPr>
                <a:t>2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67794"/>
              <a:ext cx="6363270" cy="1445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Вход с Github,  което позволява достъп до информация на потребителя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45162"/>
              <a:ext cx="6363270" cy="529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Автентикация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28627" y="6481633"/>
            <a:ext cx="4772452" cy="2410290"/>
            <a:chOff x="0" y="0"/>
            <a:chExt cx="6363270" cy="321372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843010" cy="691386"/>
              <a:chOff x="0" y="0"/>
              <a:chExt cx="1760412" cy="660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760412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04538" y="99101"/>
              <a:ext cx="1433934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3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767794"/>
              <a:ext cx="6363270" cy="1445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Интегриран кодов редактор, позволяващ писане на код в платформата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45162"/>
              <a:ext cx="6363270" cy="529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Състезания с единичен файл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39722" y="6425454"/>
            <a:ext cx="4772452" cy="2832846"/>
            <a:chOff x="0" y="0"/>
            <a:chExt cx="6363270" cy="3777128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843010" cy="691386"/>
              <a:chOff x="0" y="0"/>
              <a:chExt cx="1760412" cy="6604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760412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60412" h="660400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217238" y="99101"/>
              <a:ext cx="1433934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4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2331202"/>
              <a:ext cx="6363270" cy="1445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Позволява състезания използвайки Github repositories за по-сложни задачи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045162"/>
              <a:ext cx="6363270" cy="1093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Състезания използващи структура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350411" y="3658848"/>
            <a:ext cx="1382257" cy="518539"/>
            <a:chOff x="0" y="0"/>
            <a:chExt cx="1760412" cy="660400"/>
          </a:xfrm>
        </p:grpSpPr>
        <p:sp>
          <p:nvSpPr>
            <p:cNvPr id="38" name="Freeform 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760412" cy="660400"/>
            </a:xfrm>
            <a:custGeom>
              <a:avLst/>
              <a:gdLst/>
              <a:ahLst/>
              <a:cxnLst/>
              <a:rect l="l" t="t" r="r" b="b"/>
              <a:pathLst>
                <a:path w="1760412" h="660400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17173839" y="8416012"/>
            <a:ext cx="217634" cy="146330"/>
            <a:chOff x="0" y="0"/>
            <a:chExt cx="1930400" cy="129794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3503815" y="3721268"/>
            <a:ext cx="10754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 5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3350411" y="4477600"/>
            <a:ext cx="3588268" cy="3492202"/>
            <a:chOff x="0" y="0"/>
            <a:chExt cx="4784357" cy="4656269"/>
          </a:xfrm>
        </p:grpSpPr>
        <p:sp>
          <p:nvSpPr>
            <p:cNvPr id="43" name="TextBox 43"/>
            <p:cNvSpPr txBox="1"/>
            <p:nvPr/>
          </p:nvSpPr>
          <p:spPr>
            <a:xfrm>
              <a:off x="0" y="1238415"/>
              <a:ext cx="4784357" cy="3417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Имплементира изолирани среди за компилиране и стартиране както на единични файлове, така и на цели проекти, използвайки Docker контейнери и test cases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4784357" cy="1093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Автоматична проверка на кода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C9E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12557" y="6136493"/>
            <a:ext cx="4206894" cy="3373164"/>
          </a:xfrm>
          <a:custGeom>
            <a:avLst/>
            <a:gdLst/>
            <a:ahLst/>
            <a:cxnLst/>
            <a:rect l="l" t="t" r="r" b="b"/>
            <a:pathLst>
              <a:path w="4206894" h="3373164">
                <a:moveTo>
                  <a:pt x="0" y="0"/>
                </a:moveTo>
                <a:lnTo>
                  <a:pt x="4206893" y="0"/>
                </a:lnTo>
                <a:lnTo>
                  <a:pt x="4206893" y="3373164"/>
                </a:lnTo>
                <a:lnTo>
                  <a:pt x="0" y="3373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37528" y="1857255"/>
            <a:ext cx="3753236" cy="3002589"/>
          </a:xfrm>
          <a:custGeom>
            <a:avLst/>
            <a:gdLst/>
            <a:ahLst/>
            <a:cxnLst/>
            <a:rect l="l" t="t" r="r" b="b"/>
            <a:pathLst>
              <a:path w="3753236" h="3002589">
                <a:moveTo>
                  <a:pt x="0" y="0"/>
                </a:moveTo>
                <a:lnTo>
                  <a:pt x="3753236" y="0"/>
                </a:lnTo>
                <a:lnTo>
                  <a:pt x="3753236" y="3002589"/>
                </a:lnTo>
                <a:lnTo>
                  <a:pt x="0" y="300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012810" y="1662421"/>
            <a:ext cx="6406640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ЦЕЛЕВИ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12810" y="3178026"/>
            <a:ext cx="6406640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C9E19"/>
                </a:solidFill>
                <a:latin typeface="Anton"/>
                <a:ea typeface="Anton"/>
                <a:cs typeface="Anton"/>
                <a:sym typeface="Anton"/>
              </a:rPr>
              <a:t>ГРУПИ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5031294"/>
            <a:ext cx="5033385" cy="4878577"/>
            <a:chOff x="0" y="0"/>
            <a:chExt cx="4026708" cy="3902862"/>
          </a:xfrm>
        </p:grpSpPr>
        <p:sp>
          <p:nvSpPr>
            <p:cNvPr id="10" name="Freeform 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026708" cy="3902862"/>
            </a:xfrm>
            <a:custGeom>
              <a:avLst/>
              <a:gdLst/>
              <a:ahLst/>
              <a:cxnLst/>
              <a:rect l="l" t="t" r="r" b="b"/>
              <a:pathLst>
                <a:path w="4026708" h="3902862">
                  <a:moveTo>
                    <a:pt x="3902248" y="3902862"/>
                  </a:moveTo>
                  <a:lnTo>
                    <a:pt x="124460" y="3902862"/>
                  </a:lnTo>
                  <a:cubicBezTo>
                    <a:pt x="55880" y="3902862"/>
                    <a:pt x="0" y="3846982"/>
                    <a:pt x="0" y="37784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402"/>
                  </a:lnTo>
                  <a:cubicBezTo>
                    <a:pt x="4026708" y="3846982"/>
                    <a:pt x="3970828" y="3902862"/>
                    <a:pt x="3902248" y="390286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5677746"/>
            <a:ext cx="1388608" cy="274250"/>
          </a:xfrm>
          <a:custGeom>
            <a:avLst/>
            <a:gdLst/>
            <a:ahLst/>
            <a:cxnLst/>
            <a:rect l="l" t="t" r="r" b="b"/>
            <a:pathLst>
              <a:path w="1388608" h="274250">
                <a:moveTo>
                  <a:pt x="0" y="0"/>
                </a:moveTo>
                <a:lnTo>
                  <a:pt x="1388608" y="0"/>
                </a:lnTo>
                <a:lnTo>
                  <a:pt x="1388608" y="274250"/>
                </a:lnTo>
                <a:lnTo>
                  <a:pt x="0" y="274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627308" y="5031294"/>
            <a:ext cx="5033385" cy="4878154"/>
            <a:chOff x="0" y="0"/>
            <a:chExt cx="4026708" cy="3902523"/>
          </a:xfrm>
        </p:grpSpPr>
        <p:sp>
          <p:nvSpPr>
            <p:cNvPr id="13" name="Freeform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026708" cy="3902523"/>
            </a:xfrm>
            <a:custGeom>
              <a:avLst/>
              <a:gdLst/>
              <a:ahLst/>
              <a:cxnLst/>
              <a:rect l="l" t="t" r="r" b="b"/>
              <a:pathLst>
                <a:path w="4026708" h="3902523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25915" y="5031294"/>
            <a:ext cx="5033385" cy="4878154"/>
            <a:chOff x="0" y="0"/>
            <a:chExt cx="4026708" cy="3902523"/>
          </a:xfrm>
        </p:grpSpPr>
        <p:sp>
          <p:nvSpPr>
            <p:cNvPr id="15" name="Freeform 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4026708" cy="3902523"/>
            </a:xfrm>
            <a:custGeom>
              <a:avLst/>
              <a:gdLst/>
              <a:ahLst/>
              <a:cxnLst/>
              <a:rect l="l" t="t" r="r" b="b"/>
              <a:pathLst>
                <a:path w="4026708" h="3902523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8386848" y="5709244"/>
            <a:ext cx="1625962" cy="321128"/>
          </a:xfrm>
          <a:custGeom>
            <a:avLst/>
            <a:gdLst/>
            <a:ahLst/>
            <a:cxnLst/>
            <a:rect l="l" t="t" r="r" b="b"/>
            <a:pathLst>
              <a:path w="1625962" h="321128">
                <a:moveTo>
                  <a:pt x="0" y="0"/>
                </a:moveTo>
                <a:lnTo>
                  <a:pt x="1625962" y="0"/>
                </a:lnTo>
                <a:lnTo>
                  <a:pt x="1625962" y="321128"/>
                </a:lnTo>
                <a:lnTo>
                  <a:pt x="0" y="321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343491">
            <a:off x="15367810" y="5880363"/>
            <a:ext cx="1519079" cy="300018"/>
          </a:xfrm>
          <a:custGeom>
            <a:avLst/>
            <a:gdLst/>
            <a:ahLst/>
            <a:cxnLst/>
            <a:rect l="l" t="t" r="r" b="b"/>
            <a:pathLst>
              <a:path w="1519079" h="300018">
                <a:moveTo>
                  <a:pt x="0" y="0"/>
                </a:moveTo>
                <a:lnTo>
                  <a:pt x="1519079" y="0"/>
                </a:lnTo>
                <a:lnTo>
                  <a:pt x="1519079" y="300018"/>
                </a:lnTo>
                <a:lnTo>
                  <a:pt x="0" y="300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316080" y="3253281"/>
            <a:ext cx="1767497" cy="2561590"/>
          </a:xfrm>
          <a:custGeom>
            <a:avLst/>
            <a:gdLst/>
            <a:ahLst/>
            <a:cxnLst/>
            <a:rect l="l" t="t" r="r" b="b"/>
            <a:pathLst>
              <a:path w="1767497" h="2561590">
                <a:moveTo>
                  <a:pt x="0" y="0"/>
                </a:moveTo>
                <a:lnTo>
                  <a:pt x="1767497" y="0"/>
                </a:lnTo>
                <a:lnTo>
                  <a:pt x="1767497" y="2561590"/>
                </a:lnTo>
                <a:lnTo>
                  <a:pt x="0" y="25615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889282" y="3689315"/>
            <a:ext cx="1008782" cy="2341056"/>
          </a:xfrm>
          <a:custGeom>
            <a:avLst/>
            <a:gdLst/>
            <a:ahLst/>
            <a:cxnLst/>
            <a:rect l="l" t="t" r="r" b="b"/>
            <a:pathLst>
              <a:path w="1008782" h="2341056">
                <a:moveTo>
                  <a:pt x="0" y="0"/>
                </a:moveTo>
                <a:lnTo>
                  <a:pt x="1008782" y="0"/>
                </a:lnTo>
                <a:lnTo>
                  <a:pt x="1008782" y="2341057"/>
                </a:lnTo>
                <a:lnTo>
                  <a:pt x="0" y="2341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63933" y="3152173"/>
            <a:ext cx="747191" cy="2633271"/>
          </a:xfrm>
          <a:custGeom>
            <a:avLst/>
            <a:gdLst/>
            <a:ahLst/>
            <a:cxnLst/>
            <a:rect l="l" t="t" r="r" b="b"/>
            <a:pathLst>
              <a:path w="747191" h="2633271">
                <a:moveTo>
                  <a:pt x="0" y="0"/>
                </a:moveTo>
                <a:lnTo>
                  <a:pt x="747191" y="0"/>
                </a:lnTo>
                <a:lnTo>
                  <a:pt x="747191" y="2633271"/>
                </a:lnTo>
                <a:lnTo>
                  <a:pt x="0" y="2633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389936" y="6384576"/>
            <a:ext cx="4310914" cy="3410995"/>
            <a:chOff x="0" y="0"/>
            <a:chExt cx="5747885" cy="454799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38100"/>
              <a:ext cx="5747885" cy="990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b="1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ОРГАНИЗАТОРИ НА СЪСТЕЗАНИЯ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60200"/>
              <a:ext cx="5747885" cy="3087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Улеснява задачата на организаторите на състезания, като им предоставя платформа съчетаваща всички необходими фунционалности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988543" y="6467333"/>
            <a:ext cx="4310914" cy="2635284"/>
            <a:chOff x="0" y="0"/>
            <a:chExt cx="5747885" cy="351371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38100"/>
              <a:ext cx="5747885" cy="47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b="1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УЧЕНИЦИ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946619"/>
              <a:ext cx="5747885" cy="2567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Позволява бърз и лесен вход и участие в състезания, което позволява на участниците да се съсредоточат върху решения на задачите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587151" y="6467333"/>
            <a:ext cx="4310914" cy="2244759"/>
            <a:chOff x="0" y="0"/>
            <a:chExt cx="5747885" cy="2993012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38100"/>
              <a:ext cx="5747885" cy="47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b="1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УЧИТЕЛИ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946619"/>
              <a:ext cx="5747885" cy="2046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Позволява провеждане на практически изпитвания директно в платформата, улеснявайки учебния процес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C9E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08856" y="1293088"/>
            <a:ext cx="6983728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CONTESTIFY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8856" y="2808693"/>
            <a:ext cx="6983728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C9E19"/>
                </a:solidFill>
                <a:latin typeface="Anton"/>
                <a:ea typeface="Anton"/>
                <a:cs typeface="Anton"/>
                <a:sym typeface="Anton"/>
              </a:rPr>
              <a:t>LIVE 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18322" y="4638674"/>
            <a:ext cx="245163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u="sng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  <a:hlinkClick r:id="rId2" tooltip="https://contestify.xyz/?locale=bg"/>
              </a:rPr>
              <a:t>contestify,xyz</a:t>
            </a:r>
          </a:p>
        </p:txBody>
      </p:sp>
      <p:sp>
        <p:nvSpPr>
          <p:cNvPr id="8" name="Freeform 8"/>
          <p:cNvSpPr/>
          <p:nvPr/>
        </p:nvSpPr>
        <p:spPr>
          <a:xfrm>
            <a:off x="9957656" y="4110616"/>
            <a:ext cx="5774966" cy="4630473"/>
          </a:xfrm>
          <a:custGeom>
            <a:avLst/>
            <a:gdLst/>
            <a:ahLst/>
            <a:cxnLst/>
            <a:rect l="l" t="t" r="r" b="b"/>
            <a:pathLst>
              <a:path w="5774966" h="4630473">
                <a:moveTo>
                  <a:pt x="0" y="0"/>
                </a:moveTo>
                <a:lnTo>
                  <a:pt x="5774966" y="0"/>
                </a:lnTo>
                <a:lnTo>
                  <a:pt x="5774966" y="4630473"/>
                </a:lnTo>
                <a:lnTo>
                  <a:pt x="0" y="4630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856" y="1028700"/>
            <a:ext cx="4746322" cy="3805687"/>
          </a:xfrm>
          <a:custGeom>
            <a:avLst/>
            <a:gdLst/>
            <a:ahLst/>
            <a:cxnLst/>
            <a:rect l="l" t="t" r="r" b="b"/>
            <a:pathLst>
              <a:path w="4746322" h="3805687">
                <a:moveTo>
                  <a:pt x="0" y="0"/>
                </a:moveTo>
                <a:lnTo>
                  <a:pt x="4746321" y="0"/>
                </a:lnTo>
                <a:lnTo>
                  <a:pt x="4746321" y="3805687"/>
                </a:lnTo>
                <a:lnTo>
                  <a:pt x="0" y="380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4559378"/>
            <a:chOff x="0" y="0"/>
            <a:chExt cx="2408296" cy="12008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1200824"/>
            </a:xfrm>
            <a:custGeom>
              <a:avLst/>
              <a:gdLst/>
              <a:ahLst/>
              <a:cxnLst/>
              <a:rect l="l" t="t" r="r" b="b"/>
              <a:pathLst>
                <a:path w="2408296" h="1200824">
                  <a:moveTo>
                    <a:pt x="0" y="0"/>
                  </a:moveTo>
                  <a:lnTo>
                    <a:pt x="2408296" y="0"/>
                  </a:lnTo>
                  <a:lnTo>
                    <a:pt x="2408296" y="1200824"/>
                  </a:lnTo>
                  <a:lnTo>
                    <a:pt x="0" y="1200824"/>
                  </a:lnTo>
                  <a:close/>
                </a:path>
              </a:pathLst>
            </a:custGeom>
            <a:solidFill>
              <a:srgbClr val="FC9E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08296" cy="1238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548243" y="1028700"/>
            <a:ext cx="3594479" cy="2699127"/>
          </a:xfrm>
          <a:custGeom>
            <a:avLst/>
            <a:gdLst/>
            <a:ahLst/>
            <a:cxnLst/>
            <a:rect l="l" t="t" r="r" b="b"/>
            <a:pathLst>
              <a:path w="3594479" h="2699127">
                <a:moveTo>
                  <a:pt x="0" y="0"/>
                </a:moveTo>
                <a:lnTo>
                  <a:pt x="3594479" y="0"/>
                </a:lnTo>
                <a:lnTo>
                  <a:pt x="3594479" y="2699127"/>
                </a:lnTo>
                <a:lnTo>
                  <a:pt x="0" y="269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08856" y="5313193"/>
            <a:ext cx="6983728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БЪДЕЩИ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8856" y="6828798"/>
            <a:ext cx="8981992" cy="196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C9E19"/>
                </a:solidFill>
                <a:latin typeface="Anton"/>
                <a:ea typeface="Anton"/>
                <a:cs typeface="Anton"/>
                <a:sym typeface="Anton"/>
              </a:rPr>
              <a:t>ПЛАНОВЕ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76192" y="6348318"/>
            <a:ext cx="9279617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3779"/>
              </a:lnSpc>
              <a:buAutoNum type="arabicPeriod"/>
            </a:pPr>
            <a:r>
              <a:rPr lang="en-US" sz="26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Поддръжка на нови програмни езици</a:t>
            </a:r>
          </a:p>
          <a:p>
            <a:pPr marL="582927" lvl="1" indent="-291463" algn="l">
              <a:lnSpc>
                <a:spcPts val="3779"/>
              </a:lnSpc>
              <a:buAutoNum type="arabicPeriod"/>
            </a:pPr>
            <a:r>
              <a:rPr lang="en-US" sz="26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Увеличаване на производителността, с цел поддръжка на голям трафик</a:t>
            </a:r>
          </a:p>
          <a:p>
            <a:pPr marL="582927" lvl="1" indent="-291463" algn="l">
              <a:lnSpc>
                <a:spcPts val="3779"/>
              </a:lnSpc>
              <a:buAutoNum type="arabicPeriod"/>
            </a:pPr>
            <a:r>
              <a:rPr lang="en-US" sz="26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Добавяне на теорeтични тестове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363</Words>
  <Application>Microsoft Macintosh PowerPoint</Application>
  <PresentationFormat>Custom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Muli Regular</vt:lpstr>
      <vt:lpstr>Arial</vt:lpstr>
      <vt:lpstr>Anton</vt:lpstr>
      <vt:lpstr>Questrial</vt:lpstr>
      <vt:lpstr>Muli Bold</vt:lpstr>
      <vt:lpstr>Open Sans Italics</vt:lpstr>
      <vt:lpstr>Calibri</vt:lpstr>
      <vt:lpstr>Muli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Contestify</dc:title>
  <cp:lastModifiedBy>Камен К. Канев</cp:lastModifiedBy>
  <cp:revision>2</cp:revision>
  <dcterms:created xsi:type="dcterms:W3CDTF">2006-08-16T00:00:00Z</dcterms:created>
  <dcterms:modified xsi:type="dcterms:W3CDTF">2024-11-30T07:54:04Z</dcterms:modified>
  <dc:identifier>DAGXjj1KJ40</dc:identifier>
</cp:coreProperties>
</file>